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nton" charset="1" panose="00000500000000000000"/>
      <p:regular r:id="rId22"/>
    </p:embeddedFont>
    <p:embeddedFont>
      <p:font typeface="Raleway Bold" charset="1" panose="00000000000000000000"/>
      <p:regular r:id="rId23"/>
    </p:embeddedFont>
    <p:embeddedFont>
      <p:font typeface="Raleway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85384" y="-3240527"/>
            <a:ext cx="8857621" cy="8857621"/>
          </a:xfrm>
          <a:custGeom>
            <a:avLst/>
            <a:gdLst/>
            <a:ahLst/>
            <a:cxnLst/>
            <a:rect r="r" b="b" t="t" l="l"/>
            <a:pathLst>
              <a:path h="8857621" w="8857621">
                <a:moveTo>
                  <a:pt x="0" y="0"/>
                </a:moveTo>
                <a:lnTo>
                  <a:pt x="8857621" y="0"/>
                </a:lnTo>
                <a:lnTo>
                  <a:pt x="8857621" y="8857620"/>
                </a:lnTo>
                <a:lnTo>
                  <a:pt x="0" y="8857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0"/>
            <a:ext cx="10484931" cy="11078190"/>
            <a:chOff x="0" y="0"/>
            <a:chExt cx="2761463" cy="29177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61463" cy="2917713"/>
            </a:xfrm>
            <a:custGeom>
              <a:avLst/>
              <a:gdLst/>
              <a:ahLst/>
              <a:cxnLst/>
              <a:rect r="r" b="b" t="t" l="l"/>
              <a:pathLst>
                <a:path h="2917713" w="2761463">
                  <a:moveTo>
                    <a:pt x="0" y="0"/>
                  </a:moveTo>
                  <a:lnTo>
                    <a:pt x="2761463" y="0"/>
                  </a:lnTo>
                  <a:lnTo>
                    <a:pt x="2761463" y="2917713"/>
                  </a:lnTo>
                  <a:lnTo>
                    <a:pt x="0" y="2917713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43401E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761463" cy="2965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081364" y="3813129"/>
            <a:ext cx="8153363" cy="209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59"/>
              </a:lnSpc>
              <a:spcBef>
                <a:spcPct val="0"/>
              </a:spcBef>
            </a:pPr>
            <a:r>
              <a:rPr lang="en-US" sz="12257">
                <a:solidFill>
                  <a:srgbClr val="F2D29F"/>
                </a:solidFill>
                <a:latin typeface="Anton"/>
                <a:ea typeface="Anton"/>
                <a:cs typeface="Anton"/>
                <a:sym typeface="Anton"/>
              </a:rPr>
              <a:t>LEGALEASE AI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563589" y="5957696"/>
            <a:ext cx="8724411" cy="801119"/>
            <a:chOff x="0" y="0"/>
            <a:chExt cx="2297787" cy="2109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7787" cy="210994"/>
            </a:xfrm>
            <a:custGeom>
              <a:avLst/>
              <a:gdLst/>
              <a:ahLst/>
              <a:cxnLst/>
              <a:rect r="r" b="b" t="t" l="l"/>
              <a:pathLst>
                <a:path h="210994" w="2297787">
                  <a:moveTo>
                    <a:pt x="0" y="0"/>
                  </a:moveTo>
                  <a:lnTo>
                    <a:pt x="2297787" y="0"/>
                  </a:lnTo>
                  <a:lnTo>
                    <a:pt x="2297787" y="210994"/>
                  </a:lnTo>
                  <a:lnTo>
                    <a:pt x="0" y="210994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CEC77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97787" cy="258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359633" y="6074899"/>
            <a:ext cx="5899667" cy="79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Karnataka High Court Case Assistant</a:t>
            </a:r>
          </a:p>
          <a:p>
            <a:pPr algn="l">
              <a:lnSpc>
                <a:spcPts val="315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7751915" y="9485881"/>
            <a:ext cx="19474709" cy="801119"/>
            <a:chOff x="0" y="0"/>
            <a:chExt cx="5129141" cy="2109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29142" cy="210994"/>
            </a:xfrm>
            <a:custGeom>
              <a:avLst/>
              <a:gdLst/>
              <a:ahLst/>
              <a:cxnLst/>
              <a:rect r="r" b="b" t="t" l="l"/>
              <a:pathLst>
                <a:path h="210994" w="5129142">
                  <a:moveTo>
                    <a:pt x="0" y="0"/>
                  </a:moveTo>
                  <a:lnTo>
                    <a:pt x="5129142" y="0"/>
                  </a:lnTo>
                  <a:lnTo>
                    <a:pt x="5129142" y="210994"/>
                  </a:lnTo>
                  <a:lnTo>
                    <a:pt x="0" y="210994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CEC77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129141" cy="258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946301" y="9667454"/>
            <a:ext cx="13675959" cy="39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9"/>
              </a:lnSpc>
              <a:spcBef>
                <a:spcPct val="0"/>
              </a:spcBef>
            </a:pPr>
            <a:r>
              <a:rPr lang="en-US" b="true" sz="225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Presented By:- Kshiti, Brunda , Raju , Bindushree, Jaromi , Mujeeb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9994" y="1028700"/>
            <a:ext cx="1743179" cy="2057400"/>
          </a:xfrm>
          <a:custGeom>
            <a:avLst/>
            <a:gdLst/>
            <a:ahLst/>
            <a:cxnLst/>
            <a:rect r="r" b="b" t="t" l="l"/>
            <a:pathLst>
              <a:path h="2057400" w="1743179">
                <a:moveTo>
                  <a:pt x="0" y="0"/>
                </a:moveTo>
                <a:lnTo>
                  <a:pt x="1743179" y="0"/>
                </a:lnTo>
                <a:lnTo>
                  <a:pt x="174317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623" y="2181225"/>
            <a:ext cx="5037728" cy="330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7"/>
              </a:lnSpc>
            </a:pPr>
            <a:r>
              <a:rPr lang="en-US" sz="827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STEP FRAMEWORK HELPED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7481" y="981075"/>
            <a:ext cx="9478947" cy="832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</a:pPr>
          </a:p>
          <a:p>
            <a:pPr algn="l">
              <a:lnSpc>
                <a:spcPts val="2869"/>
              </a:lnSpc>
            </a:pPr>
            <a:r>
              <a:rPr lang="en-US" sz="2049" b="true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3. References</a:t>
            </a: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algn="l">
              <a:lnSpc>
                <a:spcPts val="2869"/>
              </a:lnSpc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We gave Gemini clear instructions to only respond based on the uploaded case and ignore unrelated questions.</a:t>
            </a:r>
          </a:p>
          <a:p>
            <a:pPr algn="l">
              <a:lnSpc>
                <a:spcPts val="2869"/>
              </a:lnSpc>
            </a:pPr>
          </a:p>
          <a:p>
            <a:pPr algn="l">
              <a:lnSpc>
                <a:spcPts val="2869"/>
              </a:lnSpc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“You are a legal assistant for Karnataka High Court civil cases. Only answer questions based on the uploaded case file. Do not guess or give answers unrelated to the file.”</a:t>
            </a:r>
          </a:p>
          <a:p>
            <a:pPr algn="l">
              <a:lnSpc>
                <a:spcPts val="2869"/>
              </a:lnSpc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algn="l">
              <a:lnSpc>
                <a:spcPts val="2869"/>
              </a:lnSpc>
            </a:pPr>
          </a:p>
          <a:p>
            <a:pPr algn="l">
              <a:lnSpc>
                <a:spcPts val="2869"/>
              </a:lnSpc>
            </a:pPr>
            <a:r>
              <a:rPr lang="en-US" sz="2049" b="true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4. Evaluate </a:t>
            </a:r>
          </a:p>
          <a:p>
            <a:pPr algn="l">
              <a:lnSpc>
                <a:spcPts val="2869"/>
              </a:lnSpc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→ We checked if Gemini’s answers were:</a:t>
            </a:r>
          </a:p>
          <a:p>
            <a:pPr algn="l" marL="442594" indent="-221297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Based on the actual case file</a:t>
            </a:r>
          </a:p>
          <a:p>
            <a:pPr algn="l" marL="442594" indent="-221297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Legally accurate</a:t>
            </a:r>
          </a:p>
          <a:p>
            <a:pPr algn="l" marL="442594" indent="-221297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Simple and easy to understand</a:t>
            </a:r>
          </a:p>
          <a:p>
            <a:pPr algn="l">
              <a:lnSpc>
                <a:spcPts val="2869"/>
              </a:lnSpc>
            </a:pPr>
          </a:p>
          <a:p>
            <a:pPr algn="l">
              <a:lnSpc>
                <a:spcPts val="2869"/>
              </a:lnSpc>
            </a:pPr>
            <a:r>
              <a:rPr lang="en-US" sz="2049" b="true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5. Iterate </a:t>
            </a:r>
          </a:p>
          <a:p>
            <a:pPr algn="l">
              <a:lnSpc>
                <a:spcPts val="2869"/>
              </a:lnSpc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→ We kept updating the prompts and input structure to improve:</a:t>
            </a:r>
          </a:p>
          <a:p>
            <a:pPr algn="l" marL="442594" indent="-221297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Legal accuracy</a:t>
            </a:r>
          </a:p>
          <a:p>
            <a:pPr algn="l" marL="442594" indent="-221297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Context memory</a:t>
            </a:r>
          </a:p>
          <a:p>
            <a:pPr algn="l" marL="442594" indent="-221297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Voice/text handling</a:t>
            </a:r>
          </a:p>
          <a:p>
            <a:pPr algn="l" marL="442594" indent="-221297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Chat history logic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15844" y="6198798"/>
            <a:ext cx="7768589" cy="289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b="true" sz="204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  <a:r>
              <a:rPr lang="en-US" b="true" sz="204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Task 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sz="204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→ Gemini was told to summarize the uploaded PDF and answer only questions related to that case.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sz="204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→ Example: It can explain IPC 302 only if it appears in the file.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sz="204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b="true" sz="204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2.Context 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sz="204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→ We added the full case text and previous questions to each prompt so Gemini understood the case and conversation history.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10809" y="776008"/>
            <a:ext cx="7772278" cy="99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1"/>
              </a:lnSpc>
            </a:pPr>
            <a:r>
              <a:rPr lang="en-US" sz="72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CHALLENGES WE FACED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81081" y="1770303"/>
            <a:ext cx="5898084" cy="6863225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43401E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329242" y="2372652"/>
            <a:ext cx="4877438" cy="5675564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0" t="-14372" r="0" b="-14372"/>
              </a:stretch>
            </a:blipFill>
            <a:ln w="19050" cap="sq">
              <a:gradFill>
                <a:gsLst>
                  <a:gs pos="0">
                    <a:srgbClr val="C1AC8A">
                      <a:alpha val="100000"/>
                    </a:srgbClr>
                  </a:gs>
                  <a:gs pos="100000">
                    <a:srgbClr val="4B583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7643231" y="2316132"/>
            <a:ext cx="8183656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Cont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ext Memory</a:t>
            </a:r>
          </a:p>
          <a:p>
            <a:pPr algn="l">
              <a:lnSpc>
                <a:spcPts val="3387"/>
              </a:lnSpc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Gemini sometimes forgot earlier questions. We fixed it by adding past Q&amp;As into each new prompt.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90547" y="3813906"/>
            <a:ext cx="8220135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Saving Chat with PDF Nam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es</a:t>
            </a:r>
          </a:p>
          <a:p>
            <a:pPr algn="l">
              <a:lnSpc>
                <a:spcPts val="3387"/>
              </a:lnSpc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It was hard to match chats with the correct PDF. We solved it by using the PDF filename to track each session.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66208" y="5353406"/>
            <a:ext cx="8627732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Voice-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to-Text Accuracy</a:t>
            </a:r>
          </a:p>
          <a:p>
            <a:pPr algn="l">
              <a:lnSpc>
                <a:spcPts val="3387"/>
              </a:lnSpc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Voice input didn’t always work well for Indian accents. We added a text option as backup.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66186" y="6855765"/>
            <a:ext cx="8183634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Chat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History Not Saving</a:t>
            </a:r>
          </a:p>
          <a:p>
            <a:pPr algn="l">
              <a:lnSpc>
                <a:spcPts val="3387"/>
              </a:lnSpc>
            </a:pP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Some chats weren’t stored properly. We fixed bugs in the saving format and logic.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010809" y="3937731"/>
            <a:ext cx="376605" cy="380605"/>
            <a:chOff x="0" y="0"/>
            <a:chExt cx="80425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010809" y="5477231"/>
            <a:ext cx="376605" cy="380605"/>
            <a:chOff x="0" y="0"/>
            <a:chExt cx="804257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7010809" y="6942743"/>
            <a:ext cx="376605" cy="380605"/>
            <a:chOff x="0" y="0"/>
            <a:chExt cx="804257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7010809" y="2395075"/>
            <a:ext cx="376605" cy="380605"/>
            <a:chOff x="0" y="0"/>
            <a:chExt cx="804257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7590547" y="8357165"/>
            <a:ext cx="8183634" cy="167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Off-top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ic Answers from Gemini</a:t>
            </a:r>
          </a:p>
          <a:p>
            <a:pPr algn="l">
              <a:lnSpc>
                <a:spcPts val="3387"/>
              </a:lnSpc>
            </a:pP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AI sometimes answered questions unrelated to the case. We added strict instructions to stop that.</a:t>
            </a:r>
          </a:p>
          <a:p>
            <a:pPr algn="l">
              <a:lnSpc>
                <a:spcPts val="3387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7010809" y="8485398"/>
            <a:ext cx="376605" cy="380605"/>
            <a:chOff x="0" y="0"/>
            <a:chExt cx="804257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83391" y="2956215"/>
            <a:ext cx="2519424" cy="1259712"/>
          </a:xfrm>
          <a:custGeom>
            <a:avLst/>
            <a:gdLst/>
            <a:ahLst/>
            <a:cxnLst/>
            <a:rect r="r" b="b" t="t" l="l"/>
            <a:pathLst>
              <a:path h="1259712" w="2519424">
                <a:moveTo>
                  <a:pt x="0" y="0"/>
                </a:moveTo>
                <a:lnTo>
                  <a:pt x="2519424" y="0"/>
                </a:lnTo>
                <a:lnTo>
                  <a:pt x="2519424" y="1259713"/>
                </a:lnTo>
                <a:lnTo>
                  <a:pt x="0" y="1259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0443" y="1219200"/>
            <a:ext cx="9483724" cy="90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8"/>
              </a:lnSpc>
              <a:spcBef>
                <a:spcPct val="0"/>
              </a:spcBef>
            </a:pPr>
            <a:r>
              <a:rPr lang="en-US" sz="7261" spc="10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INDIVIDUAL CONTRIBUTIONS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2569" y="3452722"/>
            <a:ext cx="3941069" cy="55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Ks</a:t>
            </a:r>
            <a:r>
              <a:rPr lang="en-US" b="true" sz="27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hiti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0861" y="4539778"/>
            <a:ext cx="5202134" cy="113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– W</a:t>
            </a: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orked on uploading PDFs, voice input, and language translation</a:t>
            </a:r>
          </a:p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– Helped write and organize the report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53962" y="4539778"/>
            <a:ext cx="5692252" cy="75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– Handl</a:t>
            </a: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ed the backend using Python and MySQL</a:t>
            </a:r>
          </a:p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– Built the chatbot and chat-saving features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72752" y="2956215"/>
            <a:ext cx="2519424" cy="1259712"/>
          </a:xfrm>
          <a:custGeom>
            <a:avLst/>
            <a:gdLst/>
            <a:ahLst/>
            <a:cxnLst/>
            <a:rect r="r" b="b" t="t" l="l"/>
            <a:pathLst>
              <a:path h="1259712" w="2519424">
                <a:moveTo>
                  <a:pt x="0" y="0"/>
                </a:moveTo>
                <a:lnTo>
                  <a:pt x="2519424" y="0"/>
                </a:lnTo>
                <a:lnTo>
                  <a:pt x="2519424" y="1259713"/>
                </a:lnTo>
                <a:lnTo>
                  <a:pt x="0" y="1259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61929" y="3452722"/>
            <a:ext cx="3941069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Raju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597361" y="2956215"/>
            <a:ext cx="2519424" cy="1259712"/>
          </a:xfrm>
          <a:custGeom>
            <a:avLst/>
            <a:gdLst/>
            <a:ahLst/>
            <a:cxnLst/>
            <a:rect r="r" b="b" t="t" l="l"/>
            <a:pathLst>
              <a:path h="1259712" w="2519424">
                <a:moveTo>
                  <a:pt x="0" y="0"/>
                </a:moveTo>
                <a:lnTo>
                  <a:pt x="2519425" y="0"/>
                </a:lnTo>
                <a:lnTo>
                  <a:pt x="2519425" y="1259713"/>
                </a:lnTo>
                <a:lnTo>
                  <a:pt x="0" y="1259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86539" y="3452722"/>
            <a:ext cx="3941069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Brunda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933233" y="6283861"/>
            <a:ext cx="2519424" cy="1259712"/>
          </a:xfrm>
          <a:custGeom>
            <a:avLst/>
            <a:gdLst/>
            <a:ahLst/>
            <a:cxnLst/>
            <a:rect r="r" b="b" t="t" l="l"/>
            <a:pathLst>
              <a:path h="1259712" w="2519424">
                <a:moveTo>
                  <a:pt x="0" y="0"/>
                </a:moveTo>
                <a:lnTo>
                  <a:pt x="2519424" y="0"/>
                </a:lnTo>
                <a:lnTo>
                  <a:pt x="2519424" y="1259712"/>
                </a:lnTo>
                <a:lnTo>
                  <a:pt x="0" y="125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22410" y="6780367"/>
            <a:ext cx="3941069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Bindu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322593" y="6283861"/>
            <a:ext cx="2519424" cy="1259712"/>
          </a:xfrm>
          <a:custGeom>
            <a:avLst/>
            <a:gdLst/>
            <a:ahLst/>
            <a:cxnLst/>
            <a:rect r="r" b="b" t="t" l="l"/>
            <a:pathLst>
              <a:path h="1259712" w="2519424">
                <a:moveTo>
                  <a:pt x="0" y="0"/>
                </a:moveTo>
                <a:lnTo>
                  <a:pt x="2519424" y="0"/>
                </a:lnTo>
                <a:lnTo>
                  <a:pt x="2519424" y="1259712"/>
                </a:lnTo>
                <a:lnTo>
                  <a:pt x="0" y="125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611771" y="6780367"/>
            <a:ext cx="3941069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Mujeeb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537212" y="6413842"/>
            <a:ext cx="2519424" cy="1259712"/>
          </a:xfrm>
          <a:custGeom>
            <a:avLst/>
            <a:gdLst/>
            <a:ahLst/>
            <a:cxnLst/>
            <a:rect r="r" b="b" t="t" l="l"/>
            <a:pathLst>
              <a:path h="1259712" w="2519424">
                <a:moveTo>
                  <a:pt x="0" y="0"/>
                </a:moveTo>
                <a:lnTo>
                  <a:pt x="2519424" y="0"/>
                </a:lnTo>
                <a:lnTo>
                  <a:pt x="2519424" y="1259712"/>
                </a:lnTo>
                <a:lnTo>
                  <a:pt x="0" y="125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826390" y="6910348"/>
            <a:ext cx="3941069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Jaromi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34182" y="4733010"/>
            <a:ext cx="4161050" cy="113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– Help</a:t>
            </a: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ed connect Gemini AI for Q&amp;A</a:t>
            </a:r>
          </a:p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– Improved how the AI gives case-related answers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122" y="8000773"/>
            <a:ext cx="6015211" cy="75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– W</a:t>
            </a: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rote parts of the report and helped formatit</a:t>
            </a:r>
          </a:p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– Checked for grammar, flow, and clear writing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85866" y="8034743"/>
            <a:ext cx="5202134" cy="113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– H</a:t>
            </a: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elped design the PowerPoint slides</a:t>
            </a:r>
          </a:p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– Added screenshots with simple explanations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04706" y="7927127"/>
            <a:ext cx="5202134" cy="113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– P</a:t>
            </a: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lanned how the slides should be shown</a:t>
            </a:r>
          </a:p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187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– Picked the right content to explain the project clearly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4466" y="989325"/>
            <a:ext cx="19767159" cy="1167600"/>
            <a:chOff x="0" y="0"/>
            <a:chExt cx="5206165" cy="307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6166" cy="307516"/>
            </a:xfrm>
            <a:custGeom>
              <a:avLst/>
              <a:gdLst/>
              <a:ahLst/>
              <a:cxnLst/>
              <a:rect r="r" b="b" t="t" l="l"/>
              <a:pathLst>
                <a:path h="307516" w="5206166">
                  <a:moveTo>
                    <a:pt x="0" y="0"/>
                  </a:moveTo>
                  <a:lnTo>
                    <a:pt x="5206166" y="0"/>
                  </a:lnTo>
                  <a:lnTo>
                    <a:pt x="5206166" y="307516"/>
                  </a:lnTo>
                  <a:lnTo>
                    <a:pt x="0" y="307516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CEC77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206165" cy="355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2022" y="1162053"/>
            <a:ext cx="15722720" cy="85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5"/>
              </a:lnSpc>
            </a:pPr>
            <a:r>
              <a:rPr lang="en-US" sz="63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IMPACT OF THE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0807" y="3471277"/>
            <a:ext cx="6281474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Advocat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es &amp; Lawyers</a:t>
            </a:r>
          </a:p>
          <a:p>
            <a:pPr algn="l">
              <a:lnSpc>
                <a:spcPts val="3387"/>
              </a:lnSpc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Save time by quickly understanding long Karnataka High Court case files.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0823" y="5233477"/>
            <a:ext cx="6309474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Law Stud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ents &amp; Interns</a:t>
            </a:r>
          </a:p>
          <a:p>
            <a:pPr algn="l">
              <a:lnSpc>
                <a:spcPts val="3387"/>
              </a:lnSpc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Learn legal terms, case structure, and reasoning in a simple, interactive way.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0823" y="6780512"/>
            <a:ext cx="6622331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aw Firms</a:t>
            </a:r>
          </a:p>
          <a:p>
            <a:pPr algn="l">
              <a:lnSpc>
                <a:spcPts val="3387"/>
              </a:lnSpc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 the tool to handle multiple cases faster and reduce manual work.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8840" y="8481304"/>
            <a:ext cx="6281458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itizens Seeking Legal Help</a:t>
            </a:r>
          </a:p>
          <a:p>
            <a:pPr algn="l">
              <a:lnSpc>
                <a:spcPts val="3387"/>
              </a:lnSpc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Und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erstand legal documents better, even in their regional language.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15430" y="5260925"/>
            <a:ext cx="376605" cy="380605"/>
            <a:chOff x="0" y="0"/>
            <a:chExt cx="804257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15430" y="6904337"/>
            <a:ext cx="376605" cy="380605"/>
            <a:chOff x="0" y="0"/>
            <a:chExt cx="804257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851952" y="8568282"/>
            <a:ext cx="376605" cy="380605"/>
            <a:chOff x="0" y="0"/>
            <a:chExt cx="804257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815430" y="3536542"/>
            <a:ext cx="376605" cy="380605"/>
            <a:chOff x="0" y="0"/>
            <a:chExt cx="804257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9754717" y="3471277"/>
            <a:ext cx="6281474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Saves Time</a:t>
            </a:r>
          </a:p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Summariz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 and answers case-related questions instantlyno need to read full files manually.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54733" y="5233477"/>
            <a:ext cx="6309474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Improv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es Access</a:t>
            </a:r>
          </a:p>
          <a:p>
            <a:pPr algn="l">
              <a:lnSpc>
                <a:spcPts val="3387"/>
              </a:lnSpc>
            </a:pP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Works in 23 Indian languages and supports voice input, making it inclusive.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54733" y="6780512"/>
            <a:ext cx="6622331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Reduces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Errors</a:t>
            </a:r>
          </a:p>
          <a:p>
            <a:pPr algn="l">
              <a:lnSpc>
                <a:spcPts val="3387"/>
              </a:lnSpc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Helps avoid missing important points by highlighting key insights automatically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5169" y="8444457"/>
            <a:ext cx="6281458" cy="124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Suppor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ts Digital Law Practice</a:t>
            </a:r>
          </a:p>
          <a:p>
            <a:pPr algn="l">
              <a:lnSpc>
                <a:spcPts val="3387"/>
              </a:lnSpc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Mak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 legal work faster, smarter, and more efficient through automation.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099340" y="5260925"/>
            <a:ext cx="376605" cy="380605"/>
            <a:chOff x="0" y="0"/>
            <a:chExt cx="804257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099340" y="6904337"/>
            <a:ext cx="376605" cy="380605"/>
            <a:chOff x="0" y="0"/>
            <a:chExt cx="804257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9135862" y="8568282"/>
            <a:ext cx="376605" cy="380605"/>
            <a:chOff x="0" y="0"/>
            <a:chExt cx="804257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9099340" y="3536542"/>
            <a:ext cx="376605" cy="380605"/>
            <a:chOff x="0" y="0"/>
            <a:chExt cx="804257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851952" y="2695306"/>
            <a:ext cx="6308053" cy="39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1"/>
              </a:lnSpc>
            </a:pPr>
            <a:r>
              <a:rPr lang="en-US" sz="290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WHO BENEFITS?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69011" y="2915899"/>
            <a:ext cx="6308053" cy="39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1"/>
              </a:lnSpc>
            </a:pPr>
            <a:r>
              <a:rPr lang="en-US" sz="290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REAL-WORLD IMPACT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3004" y="1495229"/>
            <a:ext cx="8301637" cy="364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84"/>
              </a:lnSpc>
            </a:pPr>
            <a:r>
              <a:rPr lang="en-US" sz="1363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FUTURE OUTLOOK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54641" y="885825"/>
            <a:ext cx="8952428" cy="866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2473" b="true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3. Voice-to-Vo</a:t>
            </a:r>
            <a:r>
              <a:rPr lang="en-US" sz="2473" b="true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ice Interaction</a:t>
            </a:r>
          </a:p>
          <a:p>
            <a:pPr algn="l" marL="534027" indent="-267014" lvl="1">
              <a:lnSpc>
                <a:spcPts val="4303"/>
              </a:lnSpc>
              <a:buFont typeface="Arial"/>
              <a:buChar char="•"/>
            </a:pPr>
            <a:r>
              <a:rPr lang="en-US" sz="2473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Allow users to speak to the chatbot and receive spoken</a:t>
            </a:r>
            <a:r>
              <a:rPr lang="en-US" sz="2473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replies instead of only text.</a:t>
            </a:r>
          </a:p>
          <a:p>
            <a:pPr algn="l">
              <a:lnSpc>
                <a:spcPts val="4303"/>
              </a:lnSpc>
            </a:pPr>
            <a:r>
              <a:rPr lang="en-US" sz="2473" b="true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4. Better Security</a:t>
            </a:r>
          </a:p>
          <a:p>
            <a:pPr algn="l" marL="534027" indent="-267014" lvl="1">
              <a:lnSpc>
                <a:spcPts val="4303"/>
              </a:lnSpc>
              <a:buFont typeface="Arial"/>
              <a:buChar char="•"/>
            </a:pPr>
            <a:r>
              <a:rPr lang="en-US" sz="2473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Implement role-based logins, stronger password protection, and two-factor authentication.</a:t>
            </a:r>
          </a:p>
          <a:p>
            <a:pPr algn="l">
              <a:lnSpc>
                <a:spcPts val="4303"/>
              </a:lnSpc>
            </a:pPr>
            <a:r>
              <a:rPr lang="en-US" sz="2473" b="true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5. Legal Database Integration</a:t>
            </a:r>
          </a:p>
          <a:p>
            <a:pPr algn="l" marL="534027" indent="-267014" lvl="1">
              <a:lnSpc>
                <a:spcPts val="4303"/>
              </a:lnSpc>
              <a:buFont typeface="Arial"/>
              <a:buChar char="•"/>
            </a:pPr>
            <a:r>
              <a:rPr lang="en-US" sz="2473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Connect to external sites like Indian Kanoon or SCC Online to fetch relevant case references.</a:t>
            </a:r>
          </a:p>
          <a:p>
            <a:pPr algn="l">
              <a:lnSpc>
                <a:spcPts val="4303"/>
              </a:lnSpc>
            </a:pPr>
            <a:r>
              <a:rPr lang="en-US" sz="2473" b="true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6. Mobile App Version</a:t>
            </a:r>
          </a:p>
          <a:p>
            <a:pPr algn="l" marL="534027" indent="-267014" lvl="1">
              <a:lnSpc>
                <a:spcPts val="4303"/>
              </a:lnSpc>
              <a:buFont typeface="Arial"/>
              <a:buChar char="•"/>
            </a:pPr>
            <a:r>
              <a:rPr lang="en-US" sz="2473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Develop an Android and iOS version so users can access the tool on the go.</a:t>
            </a:r>
          </a:p>
          <a:p>
            <a:pPr algn="l">
              <a:lnSpc>
                <a:spcPts val="4303"/>
              </a:lnSpc>
            </a:pPr>
            <a:r>
              <a:rPr lang="en-US" sz="2473" b="true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7. Support for Other Courts</a:t>
            </a:r>
          </a:p>
          <a:p>
            <a:pPr algn="l" marL="534027" indent="-267014" lvl="1">
              <a:lnSpc>
                <a:spcPts val="4303"/>
              </a:lnSpc>
              <a:buFont typeface="Arial"/>
              <a:buChar char="•"/>
            </a:pPr>
            <a:r>
              <a:rPr lang="en-US" sz="2473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Expand the platform to include documents from other high courts and the Supreme Court of India.</a:t>
            </a:r>
          </a:p>
          <a:p>
            <a:pPr algn="l">
              <a:lnSpc>
                <a:spcPts val="430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15844" y="5791782"/>
            <a:ext cx="7768589" cy="430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9"/>
              </a:lnSpc>
            </a:pPr>
            <a:r>
              <a:rPr lang="en-US" sz="2469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  <a:r>
              <a:rPr lang="en-US" b="true" sz="246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Similar Case Matching</a:t>
            </a:r>
          </a:p>
          <a:p>
            <a:pPr algn="l" marL="533272" indent="-266636" lvl="1">
              <a:lnSpc>
                <a:spcPts val="3729"/>
              </a:lnSpc>
              <a:buFont typeface="Arial"/>
              <a:buChar char="•"/>
            </a:pPr>
            <a:r>
              <a:rPr lang="en-US" sz="246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Use AI to automatically find and suggest related past cases from a legal database.</a:t>
            </a:r>
          </a:p>
          <a:p>
            <a:pPr algn="l">
              <a:lnSpc>
                <a:spcPts val="3729"/>
              </a:lnSpc>
            </a:pPr>
          </a:p>
          <a:p>
            <a:pPr algn="l">
              <a:lnSpc>
                <a:spcPts val="3729"/>
              </a:lnSpc>
            </a:pPr>
            <a:r>
              <a:rPr lang="en-US" b="true" sz="246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2. Case Timeline Visualization</a:t>
            </a:r>
          </a:p>
          <a:p>
            <a:pPr algn="l" marL="533272" indent="-266636" lvl="1">
              <a:lnSpc>
                <a:spcPts val="3729"/>
              </a:lnSpc>
              <a:buFont typeface="Arial"/>
              <a:buChar char="•"/>
            </a:pPr>
            <a:r>
              <a:rPr lang="en-US" sz="246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Add a timeline to show key events in the case for better understanding and quick navigation.</a:t>
            </a:r>
          </a:p>
          <a:p>
            <a:pPr algn="l">
              <a:lnSpc>
                <a:spcPts val="4297"/>
              </a:lnSpc>
            </a:pPr>
          </a:p>
          <a:p>
            <a:pPr algn="l">
              <a:lnSpc>
                <a:spcPts val="4297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1164" y="4034328"/>
            <a:ext cx="10659190" cy="305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b="true" sz="246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Repository link</a:t>
            </a:r>
            <a:r>
              <a:rPr lang="en-US" b="true" sz="246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:- </a:t>
            </a:r>
            <a:r>
              <a:rPr lang="en-US" b="true" sz="2460">
                <a:solidFill>
                  <a:srgbClr val="004AAD"/>
                </a:solidFill>
                <a:latin typeface="Raleway Bold"/>
                <a:ea typeface="Raleway Bold"/>
                <a:cs typeface="Raleway Bold"/>
                <a:sym typeface="Raleway Bold"/>
              </a:rPr>
              <a:t>https://github.com/KshitiAnilKumar/LegalEase-AI.git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b="true" sz="2460">
                <a:solidFill>
                  <a:srgbClr val="004AAD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                  https://github.com/syed242913/LegalEase-AI.git 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b="true" sz="2460">
                <a:solidFill>
                  <a:srgbClr val="004AAD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                        https://github.com/Brunda292005/LegalEase-AI.git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b="true" sz="2460">
                <a:solidFill>
                  <a:srgbClr val="004AAD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                  https://github.com/RAJU-2005/LegalEase-AI-.git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b="true" sz="2460">
                <a:solidFill>
                  <a:srgbClr val="004AAD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             https://github.com/Bindu834/LegalEase_AI.git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b="true" sz="2460">
                <a:solidFill>
                  <a:srgbClr val="004AAD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              https://github.com/jaromi-joe/LegalEase-AI.git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1164" y="2870365"/>
            <a:ext cx="14358104" cy="48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1"/>
              </a:lnSpc>
              <a:spcBef>
                <a:spcPct val="0"/>
              </a:spcBef>
            </a:pPr>
            <a:r>
              <a:rPr lang="en-US" b="true" sz="245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DEMO</a:t>
            </a:r>
            <a:r>
              <a:rPr lang="en-US" b="true" sz="245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LINK:- </a:t>
            </a:r>
            <a:r>
              <a:rPr lang="en-US" b="true" sz="2455">
                <a:solidFill>
                  <a:srgbClr val="004AAD"/>
                </a:solidFill>
                <a:latin typeface="Raleway Bold"/>
                <a:ea typeface="Raleway Bold"/>
                <a:cs typeface="Raleway Bold"/>
                <a:sym typeface="Raleway Bold"/>
              </a:rPr>
              <a:t>https://drive.google.com/drive/folders/1Na48TJcHWMr2Ja7aVJopY2_4AkAG5poi</a:t>
            </a:r>
            <a:r>
              <a:rPr lang="en-US" b="true" sz="245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54299" y="-2899925"/>
            <a:ext cx="8857621" cy="8857621"/>
          </a:xfrm>
          <a:custGeom>
            <a:avLst/>
            <a:gdLst/>
            <a:ahLst/>
            <a:cxnLst/>
            <a:rect r="r" b="b" t="t" l="l"/>
            <a:pathLst>
              <a:path h="8857621" w="8857621">
                <a:moveTo>
                  <a:pt x="0" y="0"/>
                </a:moveTo>
                <a:lnTo>
                  <a:pt x="8857620" y="0"/>
                </a:lnTo>
                <a:lnTo>
                  <a:pt x="8857620" y="8857621"/>
                </a:lnTo>
                <a:lnTo>
                  <a:pt x="0" y="8857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16595" y="8697906"/>
            <a:ext cx="384150" cy="384150"/>
          </a:xfrm>
          <a:custGeom>
            <a:avLst/>
            <a:gdLst/>
            <a:ahLst/>
            <a:cxnLst/>
            <a:rect r="r" b="b" t="t" l="l"/>
            <a:pathLst>
              <a:path h="384150" w="384150">
                <a:moveTo>
                  <a:pt x="0" y="0"/>
                </a:moveTo>
                <a:lnTo>
                  <a:pt x="384150" y="0"/>
                </a:lnTo>
                <a:lnTo>
                  <a:pt x="384150" y="384149"/>
                </a:lnTo>
                <a:lnTo>
                  <a:pt x="0" y="384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44124" y="3032985"/>
            <a:ext cx="12091309" cy="305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82"/>
              </a:lnSpc>
              <a:spcBef>
                <a:spcPct val="0"/>
              </a:spcBef>
            </a:pPr>
            <a:r>
              <a:rPr lang="en-US" sz="17844">
                <a:solidFill>
                  <a:srgbClr val="F2D29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660642" y="5957696"/>
            <a:ext cx="18948642" cy="801119"/>
            <a:chOff x="0" y="0"/>
            <a:chExt cx="4990589" cy="2109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90589" cy="210994"/>
            </a:xfrm>
            <a:custGeom>
              <a:avLst/>
              <a:gdLst/>
              <a:ahLst/>
              <a:cxnLst/>
              <a:rect r="r" b="b" t="t" l="l"/>
              <a:pathLst>
                <a:path h="210994" w="4990589">
                  <a:moveTo>
                    <a:pt x="0" y="0"/>
                  </a:moveTo>
                  <a:lnTo>
                    <a:pt x="4990589" y="0"/>
                  </a:lnTo>
                  <a:lnTo>
                    <a:pt x="4990589" y="210994"/>
                  </a:lnTo>
                  <a:lnTo>
                    <a:pt x="0" y="210994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CEC77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90589" cy="258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3"/>
                </a:lnSpc>
              </a:pPr>
              <a:r>
                <a:rPr lang="en-US" b="true" sz="228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Presented By:- Kshiti, Brunda , Raju , Bindushree, Jaromi , Mujeeb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21797" y="-3840260"/>
            <a:ext cx="7704458" cy="11556686"/>
            <a:chOff x="0" y="0"/>
            <a:chExt cx="4064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43401E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3621797" y="0"/>
            <a:ext cx="7704458" cy="1155668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62" t="0" r="-6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93671" y="1807127"/>
            <a:ext cx="8150329" cy="99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1"/>
              </a:lnSpc>
            </a:pPr>
            <a:r>
              <a:rPr lang="en-US" sz="72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3671" y="3039934"/>
            <a:ext cx="13660792" cy="638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335" indent="-246168" lvl="1">
              <a:lnSpc>
                <a:spcPts val="5700"/>
              </a:lnSpc>
              <a:buFont typeface="Arial"/>
              <a:buChar char="•"/>
            </a:pPr>
            <a:r>
              <a:rPr lang="en-US" sz="228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Case files from the Karnataka High Court are long, complicated, and hard to follow.</a:t>
            </a:r>
          </a:p>
          <a:p>
            <a:pPr algn="l" marL="492335" indent="-246168" lvl="1">
              <a:lnSpc>
                <a:spcPts val="5700"/>
              </a:lnSpc>
              <a:buFont typeface="Arial"/>
              <a:buChar char="•"/>
            </a:pPr>
            <a:r>
              <a:rPr lang="en-US" sz="228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Yo</a:t>
            </a:r>
            <a:r>
              <a:rPr lang="en-US" sz="228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ung lawyers struggle to read them and pull out the important points.</a:t>
            </a:r>
          </a:p>
          <a:p>
            <a:pPr algn="l" marL="492335" indent="-246168" lvl="1">
              <a:lnSpc>
                <a:spcPts val="5700"/>
              </a:lnSpc>
              <a:buFont typeface="Arial"/>
              <a:buChar char="•"/>
            </a:pPr>
            <a:r>
              <a:rPr lang="en-US" sz="228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Manually reading and summarizing takes a lot of time and energy.</a:t>
            </a:r>
          </a:p>
          <a:p>
            <a:pPr algn="l" marL="492335" indent="-246168" lvl="1">
              <a:lnSpc>
                <a:spcPts val="5700"/>
              </a:lnSpc>
              <a:buFont typeface="Arial"/>
              <a:buChar char="•"/>
            </a:pPr>
            <a:r>
              <a:rPr lang="en-US" sz="228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There's no easy way to ask questions or get help while going through the file.</a:t>
            </a:r>
          </a:p>
          <a:p>
            <a:pPr algn="l" marL="492335" indent="-246168" lvl="1">
              <a:lnSpc>
                <a:spcPts val="5700"/>
              </a:lnSpc>
              <a:buFont typeface="Arial"/>
              <a:buChar char="•"/>
            </a:pPr>
            <a:r>
              <a:rPr lang="en-US" sz="228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Most files are in English, which can be tough for people more comfortable with other Indian languages.</a:t>
            </a:r>
          </a:p>
          <a:p>
            <a:pPr algn="l" marL="492335" indent="-246168" lvl="1">
              <a:lnSpc>
                <a:spcPts val="5700"/>
              </a:lnSpc>
              <a:buFont typeface="Arial"/>
              <a:buChar char="•"/>
            </a:pPr>
            <a:r>
              <a:rPr lang="en-US" sz="228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Wit</a:t>
            </a:r>
            <a:r>
              <a:rPr lang="en-US" sz="228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hout smart tools, case preparation becomes slow and mistakes are easy to make.</a:t>
            </a:r>
          </a:p>
          <a:p>
            <a:pPr algn="l" marL="492335" indent="-246168" lvl="1">
              <a:lnSpc>
                <a:spcPts val="5700"/>
              </a:lnSpc>
              <a:buFont typeface="Arial"/>
              <a:buChar char="•"/>
            </a:pPr>
            <a:r>
              <a:rPr lang="en-US" sz="228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This leads to stress, delays, and problems in handling legal work on time.</a:t>
            </a:r>
          </a:p>
          <a:p>
            <a:pPr algn="l">
              <a:lnSpc>
                <a:spcPts val="570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829011" y="146662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61096"/>
            <a:ext cx="5498685" cy="149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58"/>
              </a:lnSpc>
            </a:pPr>
            <a:r>
              <a:rPr lang="en-US" sz="1092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109611"/>
            <a:ext cx="365498" cy="425307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576323" y="3014361"/>
            <a:ext cx="6537158" cy="118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b="true" sz="194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 Statement</a:t>
            </a:r>
          </a:p>
          <a:p>
            <a:pPr algn="l">
              <a:lnSpc>
                <a:spcPts val="3203"/>
              </a:lnSpc>
            </a:pPr>
            <a:r>
              <a:rPr lang="en-US" sz="194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challenges legal professionals face while working with case files.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4769" y="4578010"/>
            <a:ext cx="7092552" cy="118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b="true" sz="194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 Overview</a:t>
            </a:r>
          </a:p>
          <a:p>
            <a:pPr algn="l">
              <a:lnSpc>
                <a:spcPts val="3203"/>
              </a:lnSpc>
            </a:pPr>
            <a:r>
              <a:rPr lang="en-US" sz="194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How LegalEase AI solves those problems using modern AI tools.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4769" y="5879480"/>
            <a:ext cx="7092552" cy="118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b="true" sz="194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Design</a:t>
            </a:r>
          </a:p>
          <a:p>
            <a:pPr algn="l">
              <a:lnSpc>
                <a:spcPts val="3203"/>
              </a:lnSpc>
            </a:pPr>
            <a:r>
              <a:rPr lang="en-US" sz="194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simplified flow of how users interact with the app.</a:t>
            </a:r>
          </a:p>
          <a:p>
            <a:pPr algn="l">
              <a:lnSpc>
                <a:spcPts val="320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00193" y="7005351"/>
            <a:ext cx="6164045" cy="78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b="true" sz="194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Technology Stack</a:t>
            </a:r>
          </a:p>
          <a:p>
            <a:pPr algn="l">
              <a:lnSpc>
                <a:spcPts val="3203"/>
              </a:lnSpc>
            </a:pPr>
            <a:r>
              <a:rPr lang="en-US" sz="194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Tools, libraries, and services used to build the solution.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0193" y="8120443"/>
            <a:ext cx="6289417" cy="78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b="true" sz="194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Approach &amp; Implementation</a:t>
            </a:r>
          </a:p>
          <a:p>
            <a:pPr algn="l">
              <a:lnSpc>
                <a:spcPts val="3203"/>
              </a:lnSpc>
            </a:pPr>
            <a:r>
              <a:rPr lang="en-US" sz="194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steps your team followed and the innovations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99237" y="3032349"/>
            <a:ext cx="6394490" cy="82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2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LLM Integration &amp; Challenges</a:t>
            </a:r>
          </a:p>
          <a:p>
            <a:pPr algn="l">
              <a:lnSpc>
                <a:spcPts val="3300"/>
              </a:lnSpc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How Gemini AI was used and what hurdles were faced.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99237" y="4394698"/>
            <a:ext cx="3288207" cy="82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2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Team Contributions</a:t>
            </a:r>
          </a:p>
          <a:p>
            <a:pPr algn="l">
              <a:lnSpc>
                <a:spcPts val="3300"/>
              </a:lnSpc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Who did what in the project.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99237" y="5724394"/>
            <a:ext cx="5868147" cy="82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b="true" sz="2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mpact</a:t>
            </a:r>
          </a:p>
          <a:p>
            <a:pPr algn="l">
              <a:lnSpc>
                <a:spcPts val="3300"/>
              </a:lnSpc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Who benefits from the tool and how it helps them.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99237" y="6851051"/>
            <a:ext cx="4421869" cy="82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2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Future Plans</a:t>
            </a:r>
          </a:p>
          <a:p>
            <a:pPr algn="l">
              <a:lnSpc>
                <a:spcPts val="3300"/>
              </a:lnSpc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can be improved or added next.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4595643"/>
            <a:ext cx="365498" cy="425307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028700" y="5946129"/>
            <a:ext cx="365498" cy="425307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028700" y="7078707"/>
            <a:ext cx="365498" cy="425307"/>
            <a:chOff x="0" y="0"/>
            <a:chExt cx="6985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028700" y="8268229"/>
            <a:ext cx="365498" cy="425307"/>
            <a:chOff x="0" y="0"/>
            <a:chExt cx="6985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817255" y="3109611"/>
            <a:ext cx="412787" cy="480333"/>
            <a:chOff x="0" y="0"/>
            <a:chExt cx="6985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817255" y="4496947"/>
            <a:ext cx="412787" cy="480333"/>
            <a:chOff x="0" y="0"/>
            <a:chExt cx="6985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9817255" y="5762077"/>
            <a:ext cx="412787" cy="480333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9817255" y="6953300"/>
            <a:ext cx="412787" cy="480333"/>
            <a:chOff x="0" y="0"/>
            <a:chExt cx="6985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956" y="2322133"/>
            <a:ext cx="8518272" cy="7150865"/>
          </a:xfrm>
          <a:custGeom>
            <a:avLst/>
            <a:gdLst/>
            <a:ahLst/>
            <a:cxnLst/>
            <a:rect r="r" b="b" t="t" l="l"/>
            <a:pathLst>
              <a:path h="7150865" w="8518272">
                <a:moveTo>
                  <a:pt x="0" y="0"/>
                </a:moveTo>
                <a:lnTo>
                  <a:pt x="8518272" y="0"/>
                </a:lnTo>
                <a:lnTo>
                  <a:pt x="8518272" y="7150865"/>
                </a:lnTo>
                <a:lnTo>
                  <a:pt x="0" y="7150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54902" y="2322133"/>
            <a:ext cx="8692771" cy="7150865"/>
          </a:xfrm>
          <a:custGeom>
            <a:avLst/>
            <a:gdLst/>
            <a:ahLst/>
            <a:cxnLst/>
            <a:rect r="r" b="b" t="t" l="l"/>
            <a:pathLst>
              <a:path h="7150865" w="8692771">
                <a:moveTo>
                  <a:pt x="0" y="0"/>
                </a:moveTo>
                <a:lnTo>
                  <a:pt x="8692771" y="0"/>
                </a:lnTo>
                <a:lnTo>
                  <a:pt x="8692771" y="7150865"/>
                </a:lnTo>
                <a:lnTo>
                  <a:pt x="0" y="7150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36649" y="897442"/>
            <a:ext cx="12409762" cy="162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61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SIMPLIFIED SOLUTION DIAGRAM</a:t>
            </a:r>
          </a:p>
          <a:p>
            <a:pPr algn="l">
              <a:lnSpc>
                <a:spcPts val="637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88471" y="1499880"/>
          <a:ext cx="16170829" cy="6782798"/>
        </p:xfrm>
        <a:graphic>
          <a:graphicData uri="http://schemas.openxmlformats.org/drawingml/2006/table">
            <a:tbl>
              <a:tblPr/>
              <a:tblGrid>
                <a:gridCol w="5361506"/>
                <a:gridCol w="5361506"/>
                <a:gridCol w="5447817"/>
              </a:tblGrid>
              <a:tr h="9610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Component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Tool/Tech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LLM (Large Language Model)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Gemini 1.5 Flash by Google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Summarization + Legal Q&amp;A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40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Speech to 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Google Speech API + SpeechRecognition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Convert voice to 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4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Translation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Deep Translator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Multilingual 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0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UI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Streamlit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Web-based interface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Storage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MySQL + JSON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Chat history &amp; user sessions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373525" y="153241"/>
            <a:ext cx="2088662" cy="2430443"/>
            <a:chOff x="0" y="0"/>
            <a:chExt cx="6985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43401E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6885046"/>
            <a:ext cx="1280358" cy="148987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43401E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448285" y="616338"/>
            <a:ext cx="14228521" cy="215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8"/>
              </a:lnSpc>
            </a:pPr>
            <a:r>
              <a:rPr lang="en-US" sz="6334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HOW WE BUILT LEGALEASE AI </a:t>
            </a:r>
          </a:p>
          <a:p>
            <a:pPr algn="l">
              <a:lnSpc>
                <a:spcPts val="8678"/>
              </a:lnSpc>
            </a:pPr>
            <a:r>
              <a:rPr lang="en-US" sz="6334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(OUR APPROACH &amp; INNOVATIONS)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4190" y="3366619"/>
            <a:ext cx="15483579" cy="56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sz="2170" b="true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Our Approach – Step by Step</a:t>
            </a:r>
          </a:p>
          <a:p>
            <a:pPr algn="l">
              <a:lnSpc>
                <a:spcPts val="3038"/>
              </a:lnSpc>
            </a:pPr>
          </a:p>
          <a:p>
            <a:pPr algn="l" marL="937249" indent="-312416" lvl="2">
              <a:lnSpc>
                <a:spcPts val="3038"/>
              </a:lnSpc>
              <a:buFont typeface="Arial"/>
              <a:buChar char="⚬"/>
            </a:pPr>
            <a:r>
              <a:rPr lang="en-US" b="true" sz="2170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Started with the real problem</a:t>
            </a:r>
            <a:r>
              <a:rPr lang="en-US" sz="217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:- Lawyers struggle to read long case files and can't ask questions to the document.</a:t>
            </a:r>
          </a:p>
          <a:p>
            <a:pPr algn="l">
              <a:lnSpc>
                <a:spcPts val="3038"/>
              </a:lnSpc>
            </a:pPr>
          </a:p>
          <a:p>
            <a:pPr algn="l" marL="937249" indent="-312416" lvl="2">
              <a:lnSpc>
                <a:spcPts val="3038"/>
              </a:lnSpc>
              <a:buFont typeface="Arial"/>
              <a:buChar char="⚬"/>
            </a:pPr>
            <a:r>
              <a:rPr lang="en-US" b="true" sz="2170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Planned a simple user flow</a:t>
            </a:r>
            <a:r>
              <a:rPr lang="en-US" sz="217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:- Login → Upload case file → Get summary → Ask questions → View past chats</a:t>
            </a:r>
          </a:p>
          <a:p>
            <a:pPr algn="l">
              <a:lnSpc>
                <a:spcPts val="3038"/>
              </a:lnSpc>
            </a:pPr>
          </a:p>
          <a:p>
            <a:pPr algn="l" marL="937249" indent="-312416" lvl="2">
              <a:lnSpc>
                <a:spcPts val="3038"/>
              </a:lnSpc>
              <a:buFont typeface="Arial"/>
              <a:buChar char="⚬"/>
            </a:pPr>
            <a:r>
              <a:rPr lang="en-US" b="true" sz="2170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Built one part at a time</a:t>
            </a:r>
          </a:p>
          <a:p>
            <a:pPr algn="l" marL="1405874" indent="-351469" lvl="3">
              <a:lnSpc>
                <a:spcPts val="3038"/>
              </a:lnSpc>
              <a:buFont typeface="Arial"/>
              <a:buChar char="￭"/>
            </a:pPr>
            <a:r>
              <a:rPr lang="en-US" sz="217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Took out text from PDF</a:t>
            </a:r>
          </a:p>
          <a:p>
            <a:pPr algn="l" marL="1405874" indent="-351469" lvl="3">
              <a:lnSpc>
                <a:spcPts val="3038"/>
              </a:lnSpc>
              <a:buFont typeface="Arial"/>
              <a:buChar char="￭"/>
            </a:pPr>
            <a:r>
              <a:rPr lang="en-US" sz="217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Used Gemini AI to explain and answer questions</a:t>
            </a:r>
          </a:p>
          <a:p>
            <a:pPr algn="l" marL="1405874" indent="-351469" lvl="3">
              <a:lnSpc>
                <a:spcPts val="3038"/>
              </a:lnSpc>
              <a:buFont typeface="Arial"/>
              <a:buChar char="￭"/>
            </a:pPr>
            <a:r>
              <a:rPr lang="en-US" sz="217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Added voice input and translation</a:t>
            </a:r>
          </a:p>
          <a:p>
            <a:pPr algn="l" marL="1405874" indent="-351469" lvl="3">
              <a:lnSpc>
                <a:spcPts val="3038"/>
              </a:lnSpc>
              <a:buFont typeface="Arial"/>
              <a:buChar char="￭"/>
            </a:pPr>
            <a:r>
              <a:rPr lang="en-US" sz="217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Stored all chats safely for future use</a:t>
            </a:r>
          </a:p>
          <a:p>
            <a:pPr algn="l">
              <a:lnSpc>
                <a:spcPts val="3038"/>
              </a:lnSpc>
            </a:pPr>
          </a:p>
          <a:p>
            <a:pPr algn="l" marL="937249" indent="-312416" lvl="2">
              <a:lnSpc>
                <a:spcPts val="3038"/>
              </a:lnSpc>
              <a:buFont typeface="Arial"/>
              <a:buChar char="⚬"/>
            </a:pPr>
            <a:r>
              <a:rPr lang="en-US" b="true" sz="2170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Tested everything in real situations:-</a:t>
            </a:r>
            <a:r>
              <a:rPr lang="en-US" sz="217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Checked for long files, voice clarity, and whether the AI stays focused on the case.</a:t>
            </a:r>
          </a:p>
          <a:p>
            <a:pPr algn="l">
              <a:lnSpc>
                <a:spcPts val="30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373525" y="153241"/>
            <a:ext cx="2088662" cy="2430443"/>
            <a:chOff x="0" y="0"/>
            <a:chExt cx="6985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43401E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640179" y="8085541"/>
            <a:ext cx="1280358" cy="148987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43401E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798709" y="1557327"/>
            <a:ext cx="14690582" cy="825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</a:p>
          <a:p>
            <a:pPr algn="l" marL="444623" indent="-222312" lvl="1">
              <a:lnSpc>
                <a:spcPts val="4674"/>
              </a:lnSpc>
              <a:buFont typeface="Arial"/>
              <a:buChar char="•"/>
            </a:pPr>
            <a:r>
              <a:rPr lang="en-US" b="true" sz="2059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Each file remembers your chat</a:t>
            </a:r>
          </a:p>
          <a:p>
            <a:pPr algn="l">
              <a:lnSpc>
                <a:spcPts val="4674"/>
              </a:lnSpc>
            </a:pP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           </a:t>
            </a: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Upload the same file again, and your previous chat appears automatically.</a:t>
            </a:r>
          </a:p>
          <a:p>
            <a:pPr algn="l" marL="444623" indent="-222312" lvl="1">
              <a:lnSpc>
                <a:spcPts val="4674"/>
              </a:lnSpc>
              <a:buFont typeface="Arial"/>
              <a:buChar char="•"/>
            </a:pPr>
            <a:r>
              <a:rPr lang="en-US" b="true" sz="2059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You c</a:t>
            </a:r>
            <a:r>
              <a:rPr lang="en-US" b="true" sz="2059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an talk to the case in 23 Indian languages</a:t>
            </a:r>
          </a:p>
          <a:p>
            <a:pPr algn="l">
              <a:lnSpc>
                <a:spcPts val="4674"/>
              </a:lnSpc>
            </a:pP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           </a:t>
            </a: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Ask your question by voice or text in your language—it's smart enough to understand.</a:t>
            </a:r>
          </a:p>
          <a:p>
            <a:pPr algn="l" marL="444623" indent="-222312" lvl="1">
              <a:lnSpc>
                <a:spcPts val="4674"/>
              </a:lnSpc>
              <a:buFont typeface="Arial"/>
              <a:buChar char="•"/>
            </a:pPr>
            <a:r>
              <a:rPr lang="en-US" b="true" sz="2059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AI only answers case-related questions</a:t>
            </a:r>
          </a:p>
          <a:p>
            <a:pPr algn="l">
              <a:lnSpc>
                <a:spcPts val="4674"/>
              </a:lnSpc>
            </a:pP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           </a:t>
            </a: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It won't go</a:t>
            </a: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off-topic. If the question isn’t about the case, it simply doesn’t answer.</a:t>
            </a:r>
          </a:p>
          <a:p>
            <a:pPr algn="l" marL="444623" indent="-222312" lvl="1">
              <a:lnSpc>
                <a:spcPts val="4674"/>
              </a:lnSpc>
              <a:buFont typeface="Arial"/>
              <a:buChar char="•"/>
            </a:pPr>
            <a:r>
              <a:rPr lang="en-US" b="true" sz="2059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b="true" sz="2059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t remembers what you already asked</a:t>
            </a:r>
          </a:p>
          <a:p>
            <a:pPr algn="l">
              <a:lnSpc>
                <a:spcPts val="4674"/>
              </a:lnSpc>
            </a:pP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           </a:t>
            </a: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Your previous questions help the AI give better, more accurate replies.</a:t>
            </a:r>
          </a:p>
          <a:p>
            <a:pPr algn="l" marL="444623" indent="-222312" lvl="1">
              <a:lnSpc>
                <a:spcPts val="4674"/>
              </a:lnSpc>
              <a:buFont typeface="Arial"/>
              <a:buChar char="•"/>
            </a:pPr>
            <a:r>
              <a:rPr lang="en-US" b="true" sz="2059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Safe and private</a:t>
            </a:r>
          </a:p>
          <a:p>
            <a:pPr algn="l">
              <a:lnSpc>
                <a:spcPts val="4674"/>
              </a:lnSpc>
            </a:pP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           </a:t>
            </a: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Everything stays local—no cloud. Chat data is stored securely in your system.</a:t>
            </a:r>
          </a:p>
          <a:p>
            <a:pPr algn="l" marL="444623" indent="-222312" lvl="1">
              <a:lnSpc>
                <a:spcPts val="4674"/>
              </a:lnSpc>
              <a:buFont typeface="Arial"/>
              <a:buChar char="•"/>
            </a:pPr>
            <a:r>
              <a:rPr lang="en-US" b="true" sz="2059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Easy to use</a:t>
            </a:r>
          </a:p>
          <a:p>
            <a:pPr algn="l">
              <a:lnSpc>
                <a:spcPts val="4674"/>
              </a:lnSpc>
            </a:pP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           </a:t>
            </a:r>
            <a:r>
              <a:rPr lang="en-US" sz="2059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Just upload, ask, and get answers. No complex steps or forms.</a:t>
            </a:r>
          </a:p>
          <a:p>
            <a:pPr algn="l">
              <a:lnSpc>
                <a:spcPts val="467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37345" y="1594411"/>
            <a:ext cx="4225766" cy="37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7"/>
              </a:lnSpc>
              <a:spcBef>
                <a:spcPct val="0"/>
              </a:spcBef>
            </a:pPr>
            <a:r>
              <a:rPr lang="en-US" b="true" sz="2169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What Makes Our Project Special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4466" y="989325"/>
            <a:ext cx="19767159" cy="1167600"/>
            <a:chOff x="0" y="0"/>
            <a:chExt cx="5206165" cy="307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6166" cy="307516"/>
            </a:xfrm>
            <a:custGeom>
              <a:avLst/>
              <a:gdLst/>
              <a:ahLst/>
              <a:cxnLst/>
              <a:rect r="r" b="b" t="t" l="l"/>
              <a:pathLst>
                <a:path h="307516" w="5206166">
                  <a:moveTo>
                    <a:pt x="0" y="0"/>
                  </a:moveTo>
                  <a:lnTo>
                    <a:pt x="5206166" y="0"/>
                  </a:lnTo>
                  <a:lnTo>
                    <a:pt x="5206166" y="307516"/>
                  </a:lnTo>
                  <a:lnTo>
                    <a:pt x="0" y="307516"/>
                  </a:lnTo>
                  <a:close/>
                </a:path>
              </a:pathLst>
            </a:custGeom>
            <a:gradFill rotWithShape="true">
              <a:gsLst>
                <a:gs pos="0">
                  <a:srgbClr val="180F0F">
                    <a:alpha val="0"/>
                  </a:srgbClr>
                </a:gs>
                <a:gs pos="100000">
                  <a:srgbClr val="CEC77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206165" cy="355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2022" y="1162053"/>
            <a:ext cx="15722720" cy="99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1"/>
              </a:lnSpc>
            </a:pPr>
            <a:r>
              <a:rPr lang="en-US" sz="72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TECH STACK – TOOLS &amp; TECHNOLOGIES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6208" y="2894379"/>
            <a:ext cx="8183656" cy="164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Languag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es &amp; Frameworks</a:t>
            </a:r>
          </a:p>
          <a:p>
            <a:pPr algn="l" marL="375076" indent="-187538" lvl="1">
              <a:lnSpc>
                <a:spcPts val="3387"/>
              </a:lnSpc>
              <a:buFont typeface="Arial"/>
              <a:buChar char="•"/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Python –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Main language for backend logic, AI integration, and PDF handling</a:t>
            </a:r>
          </a:p>
          <a:p>
            <a:pPr algn="l" marL="375076" indent="-187538" lvl="1">
              <a:lnSpc>
                <a:spcPts val="3387"/>
              </a:lnSpc>
              <a:buFont typeface="Arial"/>
              <a:buChar char="•"/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Streamlit –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Used to build the web app interface (simple and fast to develop)</a:t>
            </a:r>
          </a:p>
          <a:p>
            <a:pPr algn="l">
              <a:lnSpc>
                <a:spcPts val="338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86230" y="4656579"/>
            <a:ext cx="8220135" cy="122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PDF Pr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ocessing</a:t>
            </a:r>
          </a:p>
          <a:p>
            <a:pPr algn="l" marL="375076" indent="-187538" lvl="1">
              <a:lnSpc>
                <a:spcPts val="3387"/>
              </a:lnSpc>
              <a:buFont typeface="Arial"/>
              <a:buChar char="•"/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PyMuPDF (fitz) –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Reads and extracts text from uploaded legal PDFs</a:t>
            </a:r>
          </a:p>
          <a:p>
            <a:pPr algn="l">
              <a:lnSpc>
                <a:spcPts val="338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86230" y="6203614"/>
            <a:ext cx="8627732" cy="164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AI &amp; LLM In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tegration</a:t>
            </a:r>
          </a:p>
          <a:p>
            <a:pPr algn="l" marL="375076" indent="-187538" lvl="1">
              <a:lnSpc>
                <a:spcPts val="3387"/>
              </a:lnSpc>
              <a:buFont typeface="Arial"/>
              <a:buChar char="•"/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Gemini 1.5 Flash (by Google) –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Summarizes case files and answers legal questions</a:t>
            </a:r>
          </a:p>
          <a:p>
            <a:pPr algn="l">
              <a:lnSpc>
                <a:spcPts val="338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22730" y="7904406"/>
            <a:ext cx="8183634" cy="206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V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oice Input</a:t>
            </a:r>
          </a:p>
          <a:p>
            <a:pPr algn="l" marL="375076" indent="-187538" lvl="1">
              <a:lnSpc>
                <a:spcPts val="3387"/>
              </a:lnSpc>
              <a:buFont typeface="Arial"/>
              <a:buChar char="•"/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Sounddevice –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Records voice in real-time</a:t>
            </a:r>
          </a:p>
          <a:p>
            <a:pPr algn="l" marL="375076" indent="-187538" lvl="1">
              <a:lnSpc>
                <a:spcPts val="3387"/>
              </a:lnSpc>
              <a:buFont typeface="Arial"/>
              <a:buChar char="•"/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SpeechRecognition –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Converts voice to text using Google’s Speech-to-Text API</a:t>
            </a:r>
          </a:p>
          <a:p>
            <a:pPr algn="l">
              <a:lnSpc>
                <a:spcPts val="338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418585" y="4600335"/>
            <a:ext cx="7198247" cy="164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Language T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ranslation</a:t>
            </a:r>
          </a:p>
          <a:p>
            <a:pPr algn="l" marL="375076" indent="-187538" lvl="1">
              <a:lnSpc>
                <a:spcPts val="3387"/>
              </a:lnSpc>
              <a:buFont typeface="Arial"/>
              <a:buChar char="•"/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Deep Translator –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Translates summaries and answers into 23 Indian languages</a:t>
            </a:r>
          </a:p>
          <a:p>
            <a:pPr algn="l">
              <a:lnSpc>
                <a:spcPts val="3387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430831" y="4684028"/>
            <a:ext cx="376605" cy="380605"/>
            <a:chOff x="0" y="0"/>
            <a:chExt cx="80425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430831" y="6327439"/>
            <a:ext cx="376605" cy="380605"/>
            <a:chOff x="0" y="0"/>
            <a:chExt cx="804257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467353" y="7991384"/>
            <a:ext cx="376605" cy="380605"/>
            <a:chOff x="0" y="0"/>
            <a:chExt cx="804257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760531" y="6327439"/>
            <a:ext cx="376605" cy="380605"/>
            <a:chOff x="0" y="0"/>
            <a:chExt cx="804257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0415929" y="2894379"/>
            <a:ext cx="13958210" cy="164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Storage &amp; Database</a:t>
            </a:r>
          </a:p>
          <a:p>
            <a:pPr algn="l" marL="375076" indent="-187538" lvl="1">
              <a:lnSpc>
                <a:spcPts val="3387"/>
              </a:lnSpc>
              <a:buFont typeface="Arial"/>
              <a:buChar char="•"/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MySQL –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tores chat history and session data securely</a:t>
            </a:r>
          </a:p>
          <a:p>
            <a:pPr algn="l" marL="375076" indent="-187538" lvl="1">
              <a:lnSpc>
                <a:spcPts val="3387"/>
              </a:lnSpc>
              <a:buFont typeface="Arial"/>
              <a:buChar char="•"/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JSON –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Saves chat sessions locally per user and PDF file</a:t>
            </a:r>
          </a:p>
          <a:p>
            <a:pPr algn="l">
              <a:lnSpc>
                <a:spcPts val="3387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418585" y="6262174"/>
            <a:ext cx="7112582" cy="206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173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Us</a:t>
            </a: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er Interface Tools</a:t>
            </a:r>
          </a:p>
          <a:p>
            <a:pPr algn="l" marL="375076" indent="-187538" lvl="1">
              <a:lnSpc>
                <a:spcPts val="3387"/>
              </a:lnSpc>
              <a:buFont typeface="Arial"/>
              <a:buChar char="•"/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HTML/CSS (via Streamlit components) –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For buttons, layout, and user controls</a:t>
            </a:r>
          </a:p>
          <a:p>
            <a:pPr algn="l" marL="375076" indent="-187538" lvl="1">
              <a:lnSpc>
                <a:spcPts val="3387"/>
              </a:lnSpc>
              <a:buFont typeface="Arial"/>
              <a:buChar char="•"/>
            </a:pPr>
            <a:r>
              <a:rPr lang="en-US" b="true" sz="1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Base64 + iframe – </a:t>
            </a:r>
            <a:r>
              <a:rPr lang="en-US" sz="173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preview PDFs within the app</a:t>
            </a:r>
          </a:p>
          <a:p>
            <a:pPr algn="l">
              <a:lnSpc>
                <a:spcPts val="3387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9760531" y="2953222"/>
            <a:ext cx="376605" cy="380605"/>
            <a:chOff x="0" y="0"/>
            <a:chExt cx="804257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9760531" y="4684028"/>
            <a:ext cx="376605" cy="380605"/>
            <a:chOff x="0" y="0"/>
            <a:chExt cx="804257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430831" y="2959644"/>
            <a:ext cx="376605" cy="380605"/>
            <a:chOff x="0" y="0"/>
            <a:chExt cx="804257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0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804257">
                  <a:moveTo>
                    <a:pt x="402128" y="0"/>
                  </a:moveTo>
                  <a:lnTo>
                    <a:pt x="804257" y="203200"/>
                  </a:lnTo>
                  <a:lnTo>
                    <a:pt x="804257" y="609600"/>
                  </a:lnTo>
                  <a:lnTo>
                    <a:pt x="40212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02128" y="0"/>
                  </a:ln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989" t="0" r="-217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29011" y="146662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1664" y="2744545"/>
            <a:ext cx="19591020" cy="2941320"/>
            <a:chOff x="0" y="0"/>
            <a:chExt cx="3035162" cy="4556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35162" cy="455687"/>
            </a:xfrm>
            <a:custGeom>
              <a:avLst/>
              <a:gdLst/>
              <a:ahLst/>
              <a:cxnLst/>
              <a:rect r="r" b="b" t="t" l="l"/>
              <a:pathLst>
                <a:path h="455687" w="3035162">
                  <a:moveTo>
                    <a:pt x="0" y="0"/>
                  </a:moveTo>
                  <a:lnTo>
                    <a:pt x="3035162" y="0"/>
                  </a:lnTo>
                  <a:lnTo>
                    <a:pt x="3035162" y="455687"/>
                  </a:lnTo>
                  <a:lnTo>
                    <a:pt x="0" y="455687"/>
                  </a:lnTo>
                  <a:close/>
                </a:path>
              </a:pathLst>
            </a:custGeom>
            <a:blipFill>
              <a:blip r:embed="rId5"/>
              <a:stretch>
                <a:fillRect l="0" t="-172020" r="0" b="-17202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930586" y="1299908"/>
            <a:ext cx="15134156" cy="99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1"/>
              </a:lnSpc>
            </a:pPr>
            <a:r>
              <a:rPr lang="en-US" sz="72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LLM USED, OUR FRAMEWORK &amp; 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1664" y="5914465"/>
            <a:ext cx="19171532" cy="4019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5"/>
              </a:lnSpc>
            </a:pPr>
            <a:r>
              <a:rPr lang="en-US" sz="2132" b="true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LLM Used – Gemini 1.5 Flash (Google)</a:t>
            </a:r>
          </a:p>
          <a:p>
            <a:pPr algn="l" marL="460453" indent="-230226" lvl="1">
              <a:lnSpc>
                <a:spcPts val="4755"/>
              </a:lnSpc>
              <a:buFont typeface="Arial"/>
              <a:buChar char="•"/>
            </a:pPr>
            <a:r>
              <a:rPr lang="en-US" sz="2132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We used Gemini 1.5 Flash, a fast and powerful Large Language Model from Google.</a:t>
            </a:r>
          </a:p>
          <a:p>
            <a:pPr algn="l" marL="460453" indent="-230226" lvl="1">
              <a:lnSpc>
                <a:spcPts val="4755"/>
              </a:lnSpc>
              <a:buFont typeface="Arial"/>
              <a:buChar char="•"/>
            </a:pPr>
            <a:r>
              <a:rPr lang="en-US" b="true" sz="2132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It helped in:</a:t>
            </a:r>
          </a:p>
          <a:p>
            <a:pPr algn="l" marL="920906" indent="-306969" lvl="2">
              <a:lnSpc>
                <a:spcPts val="4755"/>
              </a:lnSpc>
              <a:buFont typeface="Arial"/>
              <a:buChar char="⚬"/>
            </a:pPr>
            <a:r>
              <a:rPr lang="en-US" sz="2132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Summarizing legal PDFs</a:t>
            </a:r>
          </a:p>
          <a:p>
            <a:pPr algn="l" marL="920906" indent="-306969" lvl="2">
              <a:lnSpc>
                <a:spcPts val="4755"/>
              </a:lnSpc>
              <a:buFont typeface="Arial"/>
              <a:buChar char="⚬"/>
            </a:pPr>
            <a:r>
              <a:rPr lang="en-US" sz="2132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Answering case-specific legal questions</a:t>
            </a:r>
          </a:p>
          <a:p>
            <a:pPr algn="l" marL="920906" indent="-306969" lvl="2">
              <a:lnSpc>
                <a:spcPts val="4755"/>
              </a:lnSpc>
              <a:buFont typeface="Arial"/>
              <a:buChar char="⚬"/>
            </a:pPr>
            <a:r>
              <a:rPr lang="en-US" sz="2132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Handling language translation inputs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DAGjHY13zdI</dc:identifier>
  <dcterms:modified xsi:type="dcterms:W3CDTF">2011-08-01T06:04:30Z</dcterms:modified>
  <cp:revision>1</cp:revision>
  <dc:title>Sec2_T2_Sec2_P6</dc:title>
</cp:coreProperties>
</file>